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5" r:id="rId1"/>
  </p:sldMasterIdLst>
  <p:notesMasterIdLst>
    <p:notesMasterId r:id="rId69"/>
  </p:notesMasterIdLst>
  <p:handoutMasterIdLst>
    <p:handoutMasterId r:id="rId70"/>
  </p:handoutMasterIdLst>
  <p:sldIdLst>
    <p:sldId id="366" r:id="rId2"/>
    <p:sldId id="368" r:id="rId3"/>
    <p:sldId id="369" r:id="rId4"/>
    <p:sldId id="370" r:id="rId5"/>
    <p:sldId id="371" r:id="rId6"/>
    <p:sldId id="372" r:id="rId7"/>
    <p:sldId id="373" r:id="rId8"/>
    <p:sldId id="374" r:id="rId9"/>
    <p:sldId id="375" r:id="rId10"/>
    <p:sldId id="376" r:id="rId11"/>
    <p:sldId id="377" r:id="rId12"/>
    <p:sldId id="378" r:id="rId13"/>
    <p:sldId id="379" r:id="rId14"/>
    <p:sldId id="380" r:id="rId15"/>
    <p:sldId id="381" r:id="rId16"/>
    <p:sldId id="382" r:id="rId17"/>
    <p:sldId id="459" r:id="rId18"/>
    <p:sldId id="383" r:id="rId19"/>
    <p:sldId id="384" r:id="rId20"/>
    <p:sldId id="460" r:id="rId21"/>
    <p:sldId id="461" r:id="rId22"/>
    <p:sldId id="462" r:id="rId23"/>
    <p:sldId id="385" r:id="rId24"/>
    <p:sldId id="386" r:id="rId25"/>
    <p:sldId id="387" r:id="rId26"/>
    <p:sldId id="388" r:id="rId27"/>
    <p:sldId id="389" r:id="rId28"/>
    <p:sldId id="390" r:id="rId29"/>
    <p:sldId id="391" r:id="rId30"/>
    <p:sldId id="463" r:id="rId31"/>
    <p:sldId id="464" r:id="rId32"/>
    <p:sldId id="392" r:id="rId33"/>
    <p:sldId id="393" r:id="rId34"/>
    <p:sldId id="394" r:id="rId35"/>
    <p:sldId id="395" r:id="rId36"/>
    <p:sldId id="396" r:id="rId37"/>
    <p:sldId id="397" r:id="rId38"/>
    <p:sldId id="398" r:id="rId39"/>
    <p:sldId id="399" r:id="rId40"/>
    <p:sldId id="465" r:id="rId41"/>
    <p:sldId id="400" r:id="rId42"/>
    <p:sldId id="401" r:id="rId43"/>
    <p:sldId id="402" r:id="rId44"/>
    <p:sldId id="403" r:id="rId45"/>
    <p:sldId id="404" r:id="rId46"/>
    <p:sldId id="405" r:id="rId47"/>
    <p:sldId id="466" r:id="rId48"/>
    <p:sldId id="406" r:id="rId49"/>
    <p:sldId id="407" r:id="rId50"/>
    <p:sldId id="467" r:id="rId51"/>
    <p:sldId id="468" r:id="rId52"/>
    <p:sldId id="408" r:id="rId53"/>
    <p:sldId id="409" r:id="rId54"/>
    <p:sldId id="410" r:id="rId55"/>
    <p:sldId id="411" r:id="rId56"/>
    <p:sldId id="412" r:id="rId57"/>
    <p:sldId id="469" r:id="rId58"/>
    <p:sldId id="413" r:id="rId59"/>
    <p:sldId id="414" r:id="rId60"/>
    <p:sldId id="415" r:id="rId61"/>
    <p:sldId id="470" r:id="rId62"/>
    <p:sldId id="416" r:id="rId63"/>
    <p:sldId id="417" r:id="rId64"/>
    <p:sldId id="458" r:id="rId65"/>
    <p:sldId id="418" r:id="rId66"/>
    <p:sldId id="471" r:id="rId67"/>
    <p:sldId id="472" r:id="rId68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miga" initials="a" lastIdx="9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C146D"/>
    <a:srgbClr val="415783"/>
    <a:srgbClr val="4F784C"/>
    <a:srgbClr val="FFFF99"/>
    <a:srgbClr val="993366"/>
    <a:srgbClr val="66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429" autoAdjust="0"/>
    <p:restoredTop sz="90646" autoAdjust="0"/>
  </p:normalViewPr>
  <p:slideViewPr>
    <p:cSldViewPr>
      <p:cViewPr>
        <p:scale>
          <a:sx n="105" d="100"/>
          <a:sy n="105" d="100"/>
        </p:scale>
        <p:origin x="-192" y="-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90" d="100"/>
          <a:sy n="90" d="100"/>
        </p:scale>
        <p:origin x="3696" y="72"/>
      </p:cViewPr>
      <p:guideLst/>
    </p:cSldViewPr>
  </p:notesViewPr>
  <p:gridSpacing cx="45005" cy="45005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microsoft.com/office/2015/10/relationships/revisionInfo" Target="revisionInfo.xml"/><Relationship Id="rId7" Type="http://schemas.openxmlformats.org/officeDocument/2006/relationships/slide" Target="slides/slide6.xml"/><Relationship Id="rId71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handoutMaster" Target="handoutMasters/handoutMaster1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87C3E9-2372-4D2D-A8FE-578D26F0CAB8}" type="datetimeFigureOut">
              <a:rPr lang="ko-KR" altLang="en-US" smtClean="0"/>
              <a:pPr/>
              <a:t>2018-02-19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2126D6-8CEA-47E8-B467-8C3047BBCAC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340752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BC3899-2E4F-4D3A-8D29-BF4BDDE21DE2}" type="datetimeFigureOut">
              <a:rPr lang="ko-KR" altLang="en-US" smtClean="0"/>
              <a:pPr/>
              <a:t>2018-02-19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9363BF-43B7-4F43-ABD0-D052F59FCD1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84808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exam %&gt;% </a:t>
            </a:r>
          </a:p>
          <a:p>
            <a:r>
              <a:rPr lang="en-US" altLang="ko-KR" dirty="0" smtClean="0"/>
              <a:t>  </a:t>
            </a:r>
            <a:r>
              <a:rPr lang="en-US" altLang="ko-KR" dirty="0" err="1" smtClean="0"/>
              <a:t>summarise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mean_math</a:t>
            </a:r>
            <a:r>
              <a:rPr lang="en-US" altLang="ko-KR" dirty="0" smtClean="0"/>
              <a:t>=mean(math))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exam %&gt;% </a:t>
            </a:r>
          </a:p>
          <a:p>
            <a:r>
              <a:rPr lang="en-US" altLang="ko-KR" dirty="0" smtClean="0"/>
              <a:t>  </a:t>
            </a:r>
            <a:r>
              <a:rPr lang="en-US" altLang="ko-KR" dirty="0" err="1" smtClean="0"/>
              <a:t>group_by</a:t>
            </a:r>
            <a:r>
              <a:rPr lang="en-US" altLang="ko-KR" dirty="0" smtClean="0"/>
              <a:t>(class) %&gt;% </a:t>
            </a:r>
          </a:p>
          <a:p>
            <a:r>
              <a:rPr lang="en-US" altLang="ko-KR" dirty="0" smtClean="0"/>
              <a:t>  </a:t>
            </a:r>
            <a:r>
              <a:rPr lang="en-US" altLang="ko-KR" dirty="0" err="1" smtClean="0"/>
              <a:t>summarise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mean_math</a:t>
            </a:r>
            <a:r>
              <a:rPr lang="en-US" altLang="ko-KR" dirty="0" smtClean="0"/>
              <a:t>=mean(math))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9363BF-43B7-4F43-ABD0-D052F59FCD18}" type="slidenum">
              <a:rPr lang="ko-KR" altLang="en-US" smtClean="0"/>
              <a:pPr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84446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4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5" Type="http://schemas.openxmlformats.org/officeDocument/2006/relationships/tags" Target="../tags/tag6.xml"/><Relationship Id="rId4" Type="http://schemas.openxmlformats.org/officeDocument/2006/relationships/tags" Target="../tags/tag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2"/>
          <p:cNvSpPr>
            <a:spLocks noGrp="1" noChangeArrowheads="1"/>
          </p:cNvSpPr>
          <p:nvPr>
            <p:ph type="ctrTitle" hasCustomPrompt="1"/>
            <p:custDataLst>
              <p:tags r:id="rId1"/>
            </p:custDataLst>
          </p:nvPr>
        </p:nvSpPr>
        <p:spPr>
          <a:xfrm>
            <a:off x="1466655" y="3311297"/>
            <a:ext cx="7335815" cy="685800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3600" b="0" i="0" baseline="0">
                <a:solidFill>
                  <a:schemeClr val="tx2"/>
                </a:solidFill>
                <a:latin typeface="HY헤드라인M" pitchFamily="18" charset="-127"/>
                <a:ea typeface="HY헤드라인M" pitchFamily="18" charset="-127"/>
              </a:defRPr>
            </a:lvl1pPr>
          </a:lstStyle>
          <a:p>
            <a:pPr lvl="0"/>
            <a:r>
              <a:rPr lang="ko-KR" altLang="en-US" noProof="0"/>
              <a:t>절제목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11929357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기본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3"/>
          <p:cNvSpPr>
            <a:spLocks noChangeArrowheads="1"/>
          </p:cNvSpPr>
          <p:nvPr userDrawn="1"/>
        </p:nvSpPr>
        <p:spPr bwMode="gray">
          <a:xfrm>
            <a:off x="8410574" y="6643688"/>
            <a:ext cx="733425" cy="2159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100000">
                <a:schemeClr val="bg1">
                  <a:lumMod val="75000"/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latinLnBrk="0">
              <a:defRPr/>
            </a:pPr>
            <a:endParaRPr kumimoji="0" lang="ko-KR" altLang="en-US" sz="3000" dirty="0">
              <a:solidFill>
                <a:srgbClr val="005E5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Rectangle 18"/>
          <p:cNvSpPr>
            <a:spLocks noChangeArrowheads="1"/>
          </p:cNvSpPr>
          <p:nvPr userDrawn="1"/>
        </p:nvSpPr>
        <p:spPr bwMode="auto">
          <a:xfrm>
            <a:off x="8279259" y="6605588"/>
            <a:ext cx="842962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>
              <a:defRPr/>
            </a:pPr>
            <a:fld id="{048473F8-2F3F-4CC2-BF55-F7E080802650}" type="slidenum">
              <a:rPr lang="ko-KR" altLang="en-US" sz="120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>
                <a:defRPr/>
              </a:pPr>
              <a:t>‹#›</a:t>
            </a:fld>
            <a:r>
              <a:rPr lang="en-US" altLang="ko-KR" sz="1200" dirty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/39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63501" y="773705"/>
            <a:ext cx="8963994" cy="5669958"/>
          </a:xfrm>
        </p:spPr>
        <p:txBody>
          <a:bodyPr>
            <a:normAutofit/>
          </a:bodyPr>
          <a:lstStyle>
            <a:lvl1pPr marL="355600" indent="-261938">
              <a:lnSpc>
                <a:spcPct val="150000"/>
              </a:lnSpc>
              <a:buClr>
                <a:schemeClr val="accent5">
                  <a:lumMod val="50000"/>
                </a:schemeClr>
              </a:buClr>
              <a:buSzPct val="130000"/>
              <a:buFont typeface="Wingdings" panose="05000000000000000000" pitchFamily="2" charset="2"/>
              <a:buChar char="§"/>
              <a:defRPr sz="2000" b="1"/>
            </a:lvl1pPr>
            <a:lvl2pPr marL="627063" indent="-169863">
              <a:lnSpc>
                <a:spcPct val="150000"/>
              </a:lnSpc>
              <a:buClr>
                <a:schemeClr val="accent5">
                  <a:lumMod val="50000"/>
                </a:schemeClr>
              </a:buClr>
              <a:buFont typeface="Wingdings" panose="05000000000000000000" pitchFamily="2" charset="2"/>
              <a:buChar char="§"/>
              <a:defRPr sz="1600"/>
            </a:lvl2pPr>
            <a:lvl3pPr marL="804863" indent="-177800">
              <a:lnSpc>
                <a:spcPct val="150000"/>
              </a:lnSpc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982663" indent="-177800">
              <a:lnSpc>
                <a:spcPct val="150000"/>
              </a:lnSpc>
              <a:buClr>
                <a:schemeClr val="accent5">
                  <a:lumMod val="50000"/>
                </a:schemeClr>
              </a:buClr>
              <a:buFont typeface="맑은 고딕" panose="020B0503020000020004" pitchFamily="50" charset="-127"/>
              <a:buChar char="-"/>
              <a:defRPr sz="1200"/>
            </a:lvl4pPr>
            <a:lvl5pPr marL="1168400" indent="-185738">
              <a:lnSpc>
                <a:spcPct val="150000"/>
              </a:lnSpc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»"/>
              <a:defRPr sz="10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13823063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0"/>
            <p:custDataLst>
              <p:tags r:id="rId1"/>
            </p:custDataLst>
          </p:nvPr>
        </p:nvSpPr>
        <p:spPr>
          <a:xfrm>
            <a:off x="139700" y="6525345"/>
            <a:ext cx="8756650" cy="280046"/>
          </a:xfrm>
          <a:prstGeom prst="rect">
            <a:avLst/>
          </a:prstGeom>
        </p:spPr>
        <p:txBody>
          <a:bodyPr/>
          <a:lstStyle>
            <a:lvl1pPr>
              <a:defRPr b="1" i="1"/>
            </a:lvl1pPr>
          </a:lstStyle>
          <a:p>
            <a:pPr latinLnBrk="0"/>
            <a:fld id="{926EA8F1-C76B-4BC6-98C4-C2D2384EDDB7}" type="slidenum">
              <a:rPr lang="en-US" altLang="ko-KR" kern="0" smtClean="0">
                <a:latin typeface="Verdana"/>
              </a:rPr>
              <a:pPr latinLnBrk="0"/>
              <a:t>‹#›</a:t>
            </a:fld>
            <a:endParaRPr lang="en-US" altLang="ko-KR" kern="0" dirty="0">
              <a:latin typeface="Verdana"/>
            </a:endParaRPr>
          </a:p>
        </p:txBody>
      </p:sp>
      <p:sp>
        <p:nvSpPr>
          <p:cNvPr id="9" name="AutoShape 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2765425" y="1447800"/>
            <a:ext cx="3587750" cy="388620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gradFill rotWithShape="0">
            <a:gsLst>
              <a:gs pos="0">
                <a:srgbClr val="FFFFFF"/>
              </a:gs>
              <a:gs pos="50000">
                <a:srgbClr val="EEEEEE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1" name="Line 5"/>
          <p:cNvSpPr>
            <a:spLocks noChangeShapeType="1"/>
          </p:cNvSpPr>
          <p:nvPr>
            <p:custDataLst>
              <p:tags r:id="rId3"/>
            </p:custDataLst>
          </p:nvPr>
        </p:nvSpPr>
        <p:spPr bwMode="auto">
          <a:xfrm>
            <a:off x="2506663" y="3706813"/>
            <a:ext cx="4151312" cy="0"/>
          </a:xfrm>
          <a:prstGeom prst="line">
            <a:avLst/>
          </a:prstGeom>
          <a:ln>
            <a:prstDash val="dash"/>
            <a:headEnd/>
            <a:tailEnd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/>
          <a:lstStyle/>
          <a:p>
            <a:endParaRPr lang="ko-KR" altLang="en-US"/>
          </a:p>
        </p:txBody>
      </p:sp>
      <p:sp>
        <p:nvSpPr>
          <p:cNvPr id="6" name="AutoShape 3"/>
          <p:cNvSpPr>
            <a:spLocks noChangeArrowheads="1"/>
          </p:cNvSpPr>
          <p:nvPr userDrawn="1">
            <p:custDataLst>
              <p:tags r:id="rId4"/>
            </p:custDataLst>
          </p:nvPr>
        </p:nvSpPr>
        <p:spPr bwMode="auto">
          <a:xfrm>
            <a:off x="2765425" y="1447800"/>
            <a:ext cx="3587750" cy="388620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gradFill rotWithShape="0">
            <a:gsLst>
              <a:gs pos="0">
                <a:srgbClr val="FFFFFF"/>
              </a:gs>
              <a:gs pos="50000">
                <a:srgbClr val="EEEEEE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8" name="Line 5"/>
          <p:cNvSpPr>
            <a:spLocks noChangeShapeType="1"/>
          </p:cNvSpPr>
          <p:nvPr userDrawn="1">
            <p:custDataLst>
              <p:tags r:id="rId5"/>
            </p:custDataLst>
          </p:nvPr>
        </p:nvSpPr>
        <p:spPr bwMode="auto">
          <a:xfrm>
            <a:off x="2506663" y="3706813"/>
            <a:ext cx="4151312" cy="0"/>
          </a:xfrm>
          <a:prstGeom prst="line">
            <a:avLst/>
          </a:prstGeom>
          <a:ln>
            <a:prstDash val="dash"/>
            <a:headEnd/>
            <a:tailEnd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/>
          <a:lstStyle/>
          <a:p>
            <a:endParaRPr lang="ko-KR" altLang="en-US"/>
          </a:p>
        </p:txBody>
      </p:sp>
      <p:sp>
        <p:nvSpPr>
          <p:cNvPr id="10" name="Text Box 4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2735263" y="3048000"/>
            <a:ext cx="3657600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ko-KR" sz="4400" b="1" dirty="0">
                <a:solidFill>
                  <a:schemeClr val="tx2">
                    <a:lumMod val="40000"/>
                    <a:lumOff val="60000"/>
                  </a:schemeClr>
                </a:solidFill>
                <a:latin typeface="HY견명조" pitchFamily="18" charset="-127"/>
                <a:ea typeface="HY견명조" pitchFamily="18" charset="-127"/>
              </a:rPr>
              <a:t>Thank</a:t>
            </a:r>
            <a:r>
              <a:rPr lang="en-US" altLang="ko-KR" sz="4400" b="1" baseline="0" dirty="0">
                <a:solidFill>
                  <a:schemeClr val="tx2">
                    <a:lumMod val="40000"/>
                    <a:lumOff val="60000"/>
                  </a:schemeClr>
                </a:solidFill>
                <a:latin typeface="HY견명조" pitchFamily="18" charset="-127"/>
                <a:ea typeface="HY견명조" pitchFamily="18" charset="-127"/>
              </a:rPr>
              <a:t> You</a:t>
            </a:r>
            <a:endParaRPr lang="en-US" altLang="ko-KR" sz="4400" b="1" dirty="0">
              <a:solidFill>
                <a:schemeClr val="tx2">
                  <a:lumMod val="40000"/>
                  <a:lumOff val="60000"/>
                </a:schemeClr>
              </a:solidFill>
              <a:latin typeface="HY견명조" pitchFamily="18" charset="-127"/>
              <a:ea typeface="HY견명조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314294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4B2FD9B6-DC5A-4644-B01F-335E6DD2CDD1}" type="datetimeFigureOut">
              <a:rPr lang="ko-KR" altLang="en-US" smtClean="0"/>
              <a:pPr/>
              <a:t>2018-02-19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6BC740F2-65F4-46F1-8462-F5CEAE10BBF6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983587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2" r:id="rId2"/>
    <p:sldLayoutId id="2147483681" r:id="rId3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xmlns="" id="{8EA3B768-3746-40DC-A602-98EF3C12B0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6645" y="2933945"/>
            <a:ext cx="7335815" cy="1603212"/>
          </a:xfrm>
        </p:spPr>
        <p:txBody>
          <a:bodyPr/>
          <a:lstStyle/>
          <a:p>
            <a:r>
              <a:rPr lang="ko-KR" altLang="en-US"/>
              <a:t>자유자재로 데이터 가공하기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9197453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00" y="233645"/>
            <a:ext cx="7020780" cy="4462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99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648" y="3008870"/>
            <a:ext cx="6784484" cy="3375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042560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510" y="0"/>
            <a:ext cx="7335815" cy="42062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6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05359"/>
            <a:ext cx="8422128" cy="3601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173715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529" y="368660"/>
            <a:ext cx="8415935" cy="5265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818799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530" y="368660"/>
            <a:ext cx="8460940" cy="6030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247559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535" y="278650"/>
            <a:ext cx="8100900" cy="57156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643365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43634"/>
            <a:ext cx="8640960" cy="61656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323920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43634"/>
            <a:ext cx="8595955" cy="5265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232011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>
          <a:xfrm>
            <a:off x="11018" y="233645"/>
            <a:ext cx="8963994" cy="5669958"/>
          </a:xfrm>
        </p:spPr>
        <p:txBody>
          <a:bodyPr>
            <a:noAutofit/>
          </a:bodyPr>
          <a:lstStyle/>
          <a:p>
            <a:endParaRPr lang="en-US" altLang="ko-KR" sz="800" dirty="0"/>
          </a:p>
          <a:p>
            <a:r>
              <a:rPr lang="en-US" altLang="ko-KR" sz="1200" dirty="0" err="1"/>
              <a:t>setwd</a:t>
            </a:r>
            <a:r>
              <a:rPr lang="en-US" altLang="ko-KR" sz="1200" dirty="0"/>
              <a:t>("c:\\</a:t>
            </a:r>
            <a:r>
              <a:rPr lang="en-US" altLang="ko-KR" sz="1200" dirty="0" err="1"/>
              <a:t>easy_r</a:t>
            </a:r>
            <a:r>
              <a:rPr lang="en-US" altLang="ko-KR" sz="1200" dirty="0"/>
              <a:t>")</a:t>
            </a:r>
          </a:p>
          <a:p>
            <a:r>
              <a:rPr lang="en-US" altLang="ko-KR" sz="1200" dirty="0"/>
              <a:t>exam&lt;-read.csv("csv_exam.csv")</a:t>
            </a:r>
          </a:p>
          <a:p>
            <a:r>
              <a:rPr lang="en-US" altLang="ko-KR" sz="1200" dirty="0"/>
              <a:t>exam</a:t>
            </a:r>
          </a:p>
          <a:p>
            <a:r>
              <a:rPr lang="en-US" altLang="ko-KR" sz="1200" dirty="0"/>
              <a:t>exam %&gt;%filter(class==1)</a:t>
            </a:r>
          </a:p>
          <a:p>
            <a:r>
              <a:rPr lang="en-US" altLang="ko-KR" sz="1200" dirty="0"/>
              <a:t>exam %&gt;%filter(class==2)</a:t>
            </a:r>
          </a:p>
          <a:p>
            <a:r>
              <a:rPr lang="en-US" altLang="ko-KR" sz="1200" dirty="0"/>
              <a:t>exam %&gt;% filter(class!=1)</a:t>
            </a:r>
          </a:p>
          <a:p>
            <a:r>
              <a:rPr lang="en-US" altLang="ko-KR" sz="1200" dirty="0"/>
              <a:t>exam %&gt;% filter(class!=3)</a:t>
            </a:r>
          </a:p>
          <a:p>
            <a:r>
              <a:rPr lang="en-US" altLang="ko-KR" sz="1200" dirty="0"/>
              <a:t>exam %&gt;% filter(math&gt;50)</a:t>
            </a:r>
          </a:p>
          <a:p>
            <a:r>
              <a:rPr lang="en-US" altLang="ko-KR" sz="1200" dirty="0"/>
              <a:t>exam %&gt;% filter(math&lt;50)</a:t>
            </a:r>
          </a:p>
          <a:p>
            <a:r>
              <a:rPr lang="en-US" altLang="ko-KR" sz="1200" dirty="0"/>
              <a:t>exam %&gt;%filter(class==1 &amp; math&gt;=50)</a:t>
            </a:r>
          </a:p>
          <a:p>
            <a:r>
              <a:rPr lang="en-US" altLang="ko-KR" sz="1200" dirty="0"/>
              <a:t>exam %&gt;%filter(class==1 &amp; </a:t>
            </a:r>
            <a:r>
              <a:rPr lang="en-US" altLang="ko-KR" sz="1200" dirty="0" err="1"/>
              <a:t>english</a:t>
            </a:r>
            <a:r>
              <a:rPr lang="en-US" altLang="ko-KR" sz="1200" dirty="0"/>
              <a:t>&gt;=80)</a:t>
            </a:r>
          </a:p>
          <a:p>
            <a:r>
              <a:rPr lang="en-US" altLang="ko-KR" sz="1200" dirty="0"/>
              <a:t>exam %&gt;%filter(math&gt;=90 | </a:t>
            </a:r>
            <a:r>
              <a:rPr lang="en-US" altLang="ko-KR" sz="1200" dirty="0" err="1"/>
              <a:t>english</a:t>
            </a:r>
            <a:r>
              <a:rPr lang="en-US" altLang="ko-KR" sz="1200" dirty="0"/>
              <a:t>&gt;=90)</a:t>
            </a:r>
          </a:p>
          <a:p>
            <a:r>
              <a:rPr lang="en-US" altLang="ko-KR" sz="1200" dirty="0"/>
              <a:t>exam %&gt;%filter(math&lt;90 | </a:t>
            </a:r>
            <a:r>
              <a:rPr lang="en-US" altLang="ko-KR" sz="1200" dirty="0" err="1"/>
              <a:t>english</a:t>
            </a:r>
            <a:r>
              <a:rPr lang="en-US" altLang="ko-KR" sz="1200" dirty="0"/>
              <a:t>&lt;50)</a:t>
            </a:r>
          </a:p>
          <a:p>
            <a:r>
              <a:rPr lang="en-US" altLang="ko-KR" sz="1200" dirty="0"/>
              <a:t>exam %&gt;%filter(class==1|class==2|class==5)</a:t>
            </a:r>
          </a:p>
          <a:p>
            <a:r>
              <a:rPr lang="en-US" altLang="ko-KR" sz="1200" dirty="0"/>
              <a:t>exam %&gt;%filter(</a:t>
            </a:r>
            <a:r>
              <a:rPr lang="en-US" altLang="ko-KR" sz="1200" dirty="0" err="1"/>
              <a:t>class%in%c</a:t>
            </a:r>
            <a:r>
              <a:rPr lang="en-US" altLang="ko-KR" sz="1200" dirty="0"/>
              <a:t>(1,3,5))</a:t>
            </a:r>
          </a:p>
          <a:p>
            <a:r>
              <a:rPr lang="en-US" altLang="ko-KR" sz="1200" dirty="0"/>
              <a:t>class1&lt;-exam%&gt;%filter(class==1)</a:t>
            </a:r>
          </a:p>
          <a:p>
            <a:r>
              <a:rPr lang="en-US" altLang="ko-KR" sz="1200" dirty="0"/>
              <a:t>class2&lt;-exam %&gt;% filter(class==2)</a:t>
            </a:r>
          </a:p>
          <a:p>
            <a:r>
              <a:rPr lang="en-US" altLang="ko-KR" sz="1200" dirty="0"/>
              <a:t>mean(class1$math)</a:t>
            </a:r>
          </a:p>
          <a:p>
            <a:r>
              <a:rPr lang="en-US" altLang="ko-KR" sz="1200" dirty="0"/>
              <a:t>mean(class2$math)</a:t>
            </a:r>
          </a:p>
          <a:p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41771738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550" y="278650"/>
            <a:ext cx="2476500" cy="4029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710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6915" y="289650"/>
            <a:ext cx="2847975" cy="3267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393901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492" y="552450"/>
            <a:ext cx="8277225" cy="323659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813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492" y="4014065"/>
            <a:ext cx="8277225" cy="22193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482300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510" y="458670"/>
            <a:ext cx="8550950" cy="57156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162213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 smtClean="0"/>
              <a:t>1</a:t>
            </a:r>
            <a:r>
              <a:rPr lang="ko-KR" altLang="en-US" dirty="0" smtClean="0"/>
              <a:t>번 문제</a:t>
            </a:r>
            <a:endParaRPr lang="en-US" altLang="ko-KR" dirty="0" smtClean="0"/>
          </a:p>
          <a:p>
            <a:r>
              <a:rPr lang="en-US" altLang="ko-KR" dirty="0" smtClean="0"/>
              <a:t>(ggplot2 library</a:t>
            </a:r>
            <a:r>
              <a:rPr lang="ko-KR" altLang="en-US" dirty="0" smtClean="0"/>
              <a:t>를 불러옴</a:t>
            </a:r>
            <a:r>
              <a:rPr lang="en-US" altLang="ko-KR" dirty="0" smtClean="0"/>
              <a:t>!!)</a:t>
            </a:r>
          </a:p>
          <a:p>
            <a:r>
              <a:rPr lang="en-US" altLang="ko-KR" dirty="0"/>
              <a:t>m</a:t>
            </a:r>
            <a:r>
              <a:rPr lang="en-US" altLang="ko-KR" dirty="0" smtClean="0"/>
              <a:t>pg&lt;-</a:t>
            </a:r>
            <a:r>
              <a:rPr lang="en-US" altLang="ko-KR" dirty="0" err="1" smtClean="0"/>
              <a:t>as.data.frame</a:t>
            </a:r>
            <a:r>
              <a:rPr lang="en-US" altLang="ko-KR" dirty="0" smtClean="0"/>
              <a:t>(ggplot2::mpg)</a:t>
            </a:r>
          </a:p>
          <a:p>
            <a:r>
              <a:rPr lang="en-US" altLang="ko-KR" dirty="0" smtClean="0"/>
              <a:t>mpg</a:t>
            </a:r>
            <a:endParaRPr lang="en-US" altLang="ko-KR" dirty="0"/>
          </a:p>
          <a:p>
            <a:r>
              <a:rPr lang="en-US" altLang="ko-KR" dirty="0"/>
              <a:t>class1&lt;-mpg%&gt;%filter(</a:t>
            </a:r>
            <a:r>
              <a:rPr lang="en-US" altLang="ko-KR" dirty="0" err="1"/>
              <a:t>displ</a:t>
            </a:r>
            <a:r>
              <a:rPr lang="en-US" altLang="ko-KR" dirty="0"/>
              <a:t>&lt;=4)</a:t>
            </a:r>
          </a:p>
          <a:p>
            <a:r>
              <a:rPr lang="en-US" altLang="ko-KR" dirty="0"/>
              <a:t>class2&lt;-mpg %&gt;% filter(</a:t>
            </a:r>
            <a:r>
              <a:rPr lang="en-US" altLang="ko-KR" dirty="0" err="1"/>
              <a:t>displ</a:t>
            </a:r>
            <a:r>
              <a:rPr lang="en-US" altLang="ko-KR" dirty="0"/>
              <a:t>&gt;=5)</a:t>
            </a:r>
          </a:p>
          <a:p>
            <a:r>
              <a:rPr lang="en-US" altLang="ko-KR" dirty="0"/>
              <a:t>mean(class1$hwy</a:t>
            </a:r>
            <a:r>
              <a:rPr lang="en-US" altLang="ko-KR" dirty="0" smtClean="0"/>
              <a:t>)     </a:t>
            </a:r>
            <a:r>
              <a:rPr lang="en-US" altLang="ko-KR" dirty="0" smtClean="0">
                <a:solidFill>
                  <a:srgbClr val="FF0000"/>
                </a:solidFill>
                <a:sym typeface="Wingdings" pitchFamily="2" charset="2"/>
              </a:rPr>
              <a:t></a:t>
            </a:r>
            <a:r>
              <a:rPr lang="ko-KR" altLang="en-US" dirty="0" smtClean="0">
                <a:solidFill>
                  <a:srgbClr val="FF0000"/>
                </a:solidFill>
                <a:sym typeface="Wingdings" pitchFamily="2" charset="2"/>
              </a:rPr>
              <a:t>배기량이 </a:t>
            </a:r>
            <a:r>
              <a:rPr lang="en-US" altLang="ko-KR" dirty="0" smtClean="0">
                <a:solidFill>
                  <a:srgbClr val="FF0000"/>
                </a:solidFill>
                <a:sym typeface="Wingdings" pitchFamily="2" charset="2"/>
              </a:rPr>
              <a:t>4 </a:t>
            </a:r>
            <a:r>
              <a:rPr lang="ko-KR" altLang="en-US" dirty="0" smtClean="0">
                <a:solidFill>
                  <a:srgbClr val="FF0000"/>
                </a:solidFill>
                <a:sym typeface="Wingdings" pitchFamily="2" charset="2"/>
              </a:rPr>
              <a:t>이하인 자동차가 </a:t>
            </a:r>
            <a:r>
              <a:rPr lang="en-US" altLang="ko-KR" dirty="0" err="1" smtClean="0">
                <a:solidFill>
                  <a:srgbClr val="FF0000"/>
                </a:solidFill>
                <a:sym typeface="Wingdings" pitchFamily="2" charset="2"/>
              </a:rPr>
              <a:t>hwy</a:t>
            </a:r>
            <a:r>
              <a:rPr lang="en-US" altLang="ko-KR" dirty="0" smtClean="0">
                <a:solidFill>
                  <a:srgbClr val="FF0000"/>
                </a:solidFill>
                <a:sym typeface="Wingdings" pitchFamily="2" charset="2"/>
              </a:rPr>
              <a:t> </a:t>
            </a:r>
            <a:r>
              <a:rPr lang="ko-KR" altLang="en-US" dirty="0" smtClean="0">
                <a:solidFill>
                  <a:srgbClr val="FF0000"/>
                </a:solidFill>
                <a:sym typeface="Wingdings" pitchFamily="2" charset="2"/>
              </a:rPr>
              <a:t>가 더 크다</a:t>
            </a:r>
            <a:endParaRPr lang="en-US" altLang="ko-KR" dirty="0">
              <a:solidFill>
                <a:srgbClr val="FF0000"/>
              </a:solidFill>
            </a:endParaRPr>
          </a:p>
          <a:p>
            <a:r>
              <a:rPr lang="en-US" altLang="ko-KR" dirty="0" smtClean="0"/>
              <a:t>mean(class2$hwy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23" t="80308" r="47423" b="7956"/>
          <a:stretch/>
        </p:blipFill>
        <p:spPr bwMode="auto">
          <a:xfrm>
            <a:off x="206515" y="4464115"/>
            <a:ext cx="5805646" cy="1722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703966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 smtClean="0"/>
              <a:t>2</a:t>
            </a:r>
            <a:r>
              <a:rPr lang="ko-KR" altLang="en-US" dirty="0" err="1" smtClean="0"/>
              <a:t>번문제</a:t>
            </a:r>
            <a:endParaRPr lang="en-US" altLang="ko-KR" dirty="0" smtClean="0"/>
          </a:p>
          <a:p>
            <a:r>
              <a:rPr lang="en-US" altLang="ko-KR" dirty="0"/>
              <a:t>class1&lt;-mpg%&gt;%filter(manufacturer=="</a:t>
            </a:r>
            <a:r>
              <a:rPr lang="en-US" altLang="ko-KR" dirty="0" err="1"/>
              <a:t>audi</a:t>
            </a:r>
            <a:r>
              <a:rPr lang="en-US" altLang="ko-KR" dirty="0"/>
              <a:t>")</a:t>
            </a:r>
          </a:p>
          <a:p>
            <a:r>
              <a:rPr lang="en-US" altLang="ko-KR" dirty="0"/>
              <a:t>class2&lt;-mpg%&gt;%filter(manufacturer=="</a:t>
            </a:r>
            <a:r>
              <a:rPr lang="en-US" altLang="ko-KR" dirty="0" err="1"/>
              <a:t>toyota</a:t>
            </a:r>
            <a:r>
              <a:rPr lang="en-US" altLang="ko-KR" dirty="0"/>
              <a:t>")</a:t>
            </a:r>
          </a:p>
          <a:p>
            <a:r>
              <a:rPr lang="en-US" altLang="ko-KR" dirty="0"/>
              <a:t>mean(class1$cty)</a:t>
            </a:r>
          </a:p>
          <a:p>
            <a:r>
              <a:rPr lang="en-US" altLang="ko-KR" dirty="0"/>
              <a:t>mean(class2$cty</a:t>
            </a:r>
            <a:r>
              <a:rPr lang="en-US" altLang="ko-KR" dirty="0" smtClean="0"/>
              <a:t>)   </a:t>
            </a:r>
            <a:r>
              <a:rPr lang="en-US" altLang="ko-KR" dirty="0" smtClean="0">
                <a:solidFill>
                  <a:srgbClr val="FF0000"/>
                </a:solidFill>
              </a:rPr>
              <a:t> </a:t>
            </a:r>
            <a:r>
              <a:rPr lang="en-US" altLang="ko-KR" dirty="0" smtClean="0">
                <a:solidFill>
                  <a:srgbClr val="FF0000"/>
                </a:solidFill>
                <a:sym typeface="Wingdings" pitchFamily="2" charset="2"/>
              </a:rPr>
              <a:t></a:t>
            </a:r>
            <a:r>
              <a:rPr lang="en-US" altLang="ko-KR" dirty="0" err="1" smtClean="0">
                <a:solidFill>
                  <a:srgbClr val="FF0000"/>
                </a:solidFill>
                <a:sym typeface="Wingdings" pitchFamily="2" charset="2"/>
              </a:rPr>
              <a:t>toyota</a:t>
            </a:r>
            <a:r>
              <a:rPr lang="ko-KR" altLang="en-US" dirty="0" smtClean="0">
                <a:solidFill>
                  <a:srgbClr val="FF0000"/>
                </a:solidFill>
                <a:sym typeface="Wingdings" pitchFamily="2" charset="2"/>
              </a:rPr>
              <a:t>가 도시연비가 평균적으로 더 높다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89" t="83158" r="63250" b="7621"/>
          <a:stretch/>
        </p:blipFill>
        <p:spPr bwMode="auto">
          <a:xfrm>
            <a:off x="386534" y="3699030"/>
            <a:ext cx="3797613" cy="1755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390698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 smtClean="0"/>
              <a:t>3</a:t>
            </a:r>
            <a:r>
              <a:rPr lang="ko-KR" altLang="en-US" dirty="0" err="1" smtClean="0"/>
              <a:t>번문제</a:t>
            </a:r>
            <a:endParaRPr lang="en-US" altLang="ko-KR" dirty="0" smtClean="0"/>
          </a:p>
          <a:p>
            <a:r>
              <a:rPr lang="en-US" altLang="ko-KR" dirty="0"/>
              <a:t>class1&lt;-mpg %&gt;%filter(</a:t>
            </a:r>
            <a:r>
              <a:rPr lang="en-US" altLang="ko-KR" dirty="0" err="1"/>
              <a:t>manufacturer%in%c</a:t>
            </a:r>
            <a:r>
              <a:rPr lang="en-US" altLang="ko-KR" dirty="0"/>
              <a:t>("</a:t>
            </a:r>
            <a:r>
              <a:rPr lang="en-US" altLang="ko-KR" dirty="0" err="1"/>
              <a:t>chevrolet</a:t>
            </a:r>
            <a:r>
              <a:rPr lang="en-US" altLang="ko-KR" dirty="0"/>
              <a:t>","ford","</a:t>
            </a:r>
            <a:r>
              <a:rPr lang="en-US" altLang="ko-KR" dirty="0" err="1"/>
              <a:t>honda</a:t>
            </a:r>
            <a:r>
              <a:rPr lang="en-US" altLang="ko-KR" dirty="0"/>
              <a:t>"))</a:t>
            </a:r>
          </a:p>
          <a:p>
            <a:r>
              <a:rPr lang="en-US" altLang="ko-KR" dirty="0"/>
              <a:t>mean(class1$hwy)</a:t>
            </a:r>
            <a:endParaRPr lang="ko-KR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24" t="83661" r="45545" b="7621"/>
          <a:stretch/>
        </p:blipFill>
        <p:spPr bwMode="auto">
          <a:xfrm>
            <a:off x="374198" y="3203975"/>
            <a:ext cx="6058367" cy="12601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681360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514" y="413664"/>
            <a:ext cx="8055895" cy="53555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262265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3547" y="593685"/>
            <a:ext cx="3629025" cy="4543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550" y="458670"/>
            <a:ext cx="3305175" cy="54906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697739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78650"/>
            <a:ext cx="8640960" cy="56137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331445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160" y="368660"/>
            <a:ext cx="3832824" cy="53555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22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1950" y="683695"/>
            <a:ext cx="4714875" cy="449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226643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515" y="143634"/>
            <a:ext cx="8460940" cy="32765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32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515" y="3437806"/>
            <a:ext cx="8460940" cy="28265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305055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530" y="233645"/>
            <a:ext cx="6705745" cy="380854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42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6825" y="2137916"/>
            <a:ext cx="5805645" cy="435142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169635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350" y="503675"/>
            <a:ext cx="8115300" cy="328536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52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350" y="4029050"/>
            <a:ext cx="8115299" cy="156019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53638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530" y="188640"/>
            <a:ext cx="8550950" cy="57606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283970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 err="1"/>
              <a:t>df</a:t>
            </a:r>
            <a:r>
              <a:rPr lang="en-US" altLang="ko-KR" dirty="0"/>
              <a:t>&lt;-mpg%&gt;%</a:t>
            </a:r>
          </a:p>
          <a:p>
            <a:r>
              <a:rPr lang="en-US" altLang="ko-KR" dirty="0"/>
              <a:t>  select(</a:t>
            </a:r>
            <a:r>
              <a:rPr lang="en-US" altLang="ko-KR" dirty="0" err="1"/>
              <a:t>class,cty</a:t>
            </a:r>
            <a:r>
              <a:rPr lang="en-US" altLang="ko-KR" dirty="0"/>
              <a:t>) %&gt;%</a:t>
            </a:r>
          </a:p>
          <a:p>
            <a:r>
              <a:rPr lang="en-US" altLang="ko-KR" dirty="0"/>
              <a:t>  head</a:t>
            </a:r>
          </a:p>
          <a:p>
            <a:r>
              <a:rPr lang="en-US" altLang="ko-KR" dirty="0" err="1"/>
              <a:t>df</a:t>
            </a:r>
            <a:endParaRPr lang="ko-KR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200" t="65219" r="37364" b="14830"/>
          <a:stretch/>
        </p:blipFill>
        <p:spPr bwMode="auto">
          <a:xfrm>
            <a:off x="251518" y="3023955"/>
            <a:ext cx="3645405" cy="33369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796612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/>
              <a:t>class1&lt;-</a:t>
            </a:r>
            <a:r>
              <a:rPr lang="en-US" altLang="ko-KR" dirty="0" err="1"/>
              <a:t>df</a:t>
            </a:r>
            <a:r>
              <a:rPr lang="en-US" altLang="ko-KR" dirty="0"/>
              <a:t>%&gt;%filter(class=="</a:t>
            </a:r>
            <a:r>
              <a:rPr lang="en-US" altLang="ko-KR" dirty="0" err="1"/>
              <a:t>suv</a:t>
            </a:r>
            <a:r>
              <a:rPr lang="en-US" altLang="ko-KR" dirty="0"/>
              <a:t>")</a:t>
            </a:r>
          </a:p>
          <a:p>
            <a:r>
              <a:rPr lang="en-US" altLang="ko-KR" dirty="0"/>
              <a:t>class2&lt;-</a:t>
            </a:r>
            <a:r>
              <a:rPr lang="en-US" altLang="ko-KR" dirty="0" err="1"/>
              <a:t>df</a:t>
            </a:r>
            <a:r>
              <a:rPr lang="en-US" altLang="ko-KR" dirty="0"/>
              <a:t>%&gt;%filter(class=="compact")</a:t>
            </a:r>
          </a:p>
          <a:p>
            <a:r>
              <a:rPr lang="en-US" altLang="ko-KR" dirty="0"/>
              <a:t>mean(class1$cty)</a:t>
            </a:r>
          </a:p>
          <a:p>
            <a:r>
              <a:rPr lang="en-US" altLang="ko-KR" dirty="0" smtClean="0"/>
              <a:t>mean(class2$cty)     </a:t>
            </a:r>
            <a:r>
              <a:rPr lang="en-US" altLang="ko-KR" dirty="0" smtClean="0">
                <a:solidFill>
                  <a:srgbClr val="FF0000"/>
                </a:solidFill>
                <a:sym typeface="Wingdings" pitchFamily="2" charset="2"/>
              </a:rPr>
              <a:t>class </a:t>
            </a:r>
            <a:r>
              <a:rPr lang="ko-KR" altLang="en-US" dirty="0" smtClean="0">
                <a:solidFill>
                  <a:srgbClr val="FF0000"/>
                </a:solidFill>
                <a:sym typeface="Wingdings" pitchFamily="2" charset="2"/>
              </a:rPr>
              <a:t>가 </a:t>
            </a:r>
            <a:r>
              <a:rPr lang="en-US" altLang="ko-KR" dirty="0" smtClean="0">
                <a:solidFill>
                  <a:srgbClr val="FF0000"/>
                </a:solidFill>
                <a:sym typeface="Wingdings" pitchFamily="2" charset="2"/>
              </a:rPr>
              <a:t>compact </a:t>
            </a:r>
            <a:r>
              <a:rPr lang="ko-KR" altLang="en-US" dirty="0" smtClean="0">
                <a:solidFill>
                  <a:srgbClr val="FF0000"/>
                </a:solidFill>
                <a:sym typeface="Wingdings" pitchFamily="2" charset="2"/>
              </a:rPr>
              <a:t>인 자동차의 도시연비가 크다</a:t>
            </a:r>
            <a:r>
              <a:rPr lang="en-US" altLang="ko-KR" dirty="0" smtClean="0">
                <a:solidFill>
                  <a:srgbClr val="FF0000"/>
                </a:solidFill>
                <a:sym typeface="Wingdings" pitchFamily="2" charset="2"/>
              </a:rPr>
              <a:t>.</a:t>
            </a:r>
            <a:r>
              <a:rPr lang="ko-KR" altLang="en-US" dirty="0" smtClean="0">
                <a:solidFill>
                  <a:srgbClr val="FF0000"/>
                </a:solidFill>
                <a:sym typeface="Wingdings" pitchFamily="2" charset="2"/>
              </a:rPr>
              <a:t> 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177" t="83996" r="33876" b="5274"/>
          <a:stretch/>
        </p:blipFill>
        <p:spPr bwMode="auto">
          <a:xfrm>
            <a:off x="341530" y="3068960"/>
            <a:ext cx="5493419" cy="18902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934278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555" y="464717"/>
            <a:ext cx="8010890" cy="59285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464900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525" y="522240"/>
            <a:ext cx="6885765" cy="50101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73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1769" y="1583795"/>
            <a:ext cx="6345705" cy="49625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999534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368659"/>
            <a:ext cx="7965885" cy="5985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211488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053" y="593684"/>
            <a:ext cx="8143875" cy="18452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93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113" y="2828925"/>
            <a:ext cx="8105775" cy="16351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3649883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59" y="274067"/>
            <a:ext cx="7605846" cy="3150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04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575" y="3593985"/>
            <a:ext cx="7020780" cy="27603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446866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510" y="-6506"/>
            <a:ext cx="8550950" cy="3375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3508837"/>
            <a:ext cx="8370930" cy="29091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621392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530" y="278650"/>
            <a:ext cx="8460939" cy="45455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7550620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549" y="368660"/>
            <a:ext cx="8143875" cy="358181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34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498" y="4087140"/>
            <a:ext cx="8181975" cy="21621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427738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530" y="323654"/>
            <a:ext cx="7875875" cy="57156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0152212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1</a:t>
            </a:r>
            <a:r>
              <a:rPr lang="ko-KR" altLang="en-US" dirty="0" smtClean="0">
                <a:solidFill>
                  <a:srgbClr val="FF0000"/>
                </a:solidFill>
              </a:rPr>
              <a:t>번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r>
              <a:rPr lang="en-US" altLang="ko-KR" dirty="0" smtClean="0"/>
              <a:t>mpg</a:t>
            </a:r>
            <a:r>
              <a:rPr lang="en-US" altLang="ko-KR" dirty="0"/>
              <a:t>&lt;-</a:t>
            </a:r>
            <a:r>
              <a:rPr lang="en-US" altLang="ko-KR" dirty="0" err="1"/>
              <a:t>as.data.frame</a:t>
            </a:r>
            <a:r>
              <a:rPr lang="en-US" altLang="ko-KR" dirty="0"/>
              <a:t>(ggplot2::mpg)</a:t>
            </a:r>
          </a:p>
          <a:p>
            <a:r>
              <a:rPr lang="en-US" altLang="ko-KR" dirty="0" err="1"/>
              <a:t>mpg_new</a:t>
            </a:r>
            <a:r>
              <a:rPr lang="en-US" altLang="ko-KR" dirty="0"/>
              <a:t>&lt;-</a:t>
            </a:r>
            <a:r>
              <a:rPr lang="en-US" altLang="ko-KR" dirty="0" smtClean="0"/>
              <a:t>mpg      </a:t>
            </a:r>
            <a:r>
              <a:rPr lang="en-US" altLang="ko-KR" dirty="0" smtClean="0">
                <a:solidFill>
                  <a:srgbClr val="FF0000"/>
                </a:solidFill>
              </a:rPr>
              <a:t>-&gt;</a:t>
            </a:r>
            <a:r>
              <a:rPr lang="ko-KR" altLang="en-US" dirty="0" smtClean="0">
                <a:solidFill>
                  <a:srgbClr val="FF0000"/>
                </a:solidFill>
              </a:rPr>
              <a:t>복사본 만들기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r>
              <a:rPr lang="en-US" altLang="ko-KR" dirty="0" err="1" smtClean="0"/>
              <a:t>mpg_new</a:t>
            </a:r>
            <a:r>
              <a:rPr lang="en-US" altLang="ko-KR" dirty="0"/>
              <a:t>&lt;-</a:t>
            </a:r>
            <a:r>
              <a:rPr lang="en-US" altLang="ko-KR" dirty="0" err="1"/>
              <a:t>mpg_new</a:t>
            </a:r>
            <a:r>
              <a:rPr lang="en-US" altLang="ko-KR" dirty="0"/>
              <a:t>%&gt;%mutate(total=</a:t>
            </a:r>
            <a:r>
              <a:rPr lang="en-US" altLang="ko-KR" dirty="0" err="1"/>
              <a:t>hwy+cty</a:t>
            </a:r>
            <a:r>
              <a:rPr lang="en-US" altLang="ko-KR" dirty="0"/>
              <a:t>)</a:t>
            </a:r>
          </a:p>
          <a:p>
            <a:r>
              <a:rPr lang="en-US" altLang="ko-KR" dirty="0" smtClean="0">
                <a:solidFill>
                  <a:srgbClr val="FF0000"/>
                </a:solidFill>
              </a:rPr>
              <a:t>2</a:t>
            </a:r>
            <a:r>
              <a:rPr lang="ko-KR" altLang="en-US" dirty="0" smtClean="0">
                <a:solidFill>
                  <a:srgbClr val="FF0000"/>
                </a:solidFill>
              </a:rPr>
              <a:t>번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r>
              <a:rPr lang="en-US" altLang="ko-KR" dirty="0" err="1" smtClean="0"/>
              <a:t>mpg_new</a:t>
            </a:r>
            <a:r>
              <a:rPr lang="en-US" altLang="ko-KR" dirty="0"/>
              <a:t>&lt;-</a:t>
            </a:r>
            <a:r>
              <a:rPr lang="en-US" altLang="ko-KR" dirty="0" err="1"/>
              <a:t>mpg_new</a:t>
            </a:r>
            <a:r>
              <a:rPr lang="en-US" altLang="ko-KR" dirty="0"/>
              <a:t>%&gt;%mutate(mean=total/2)</a:t>
            </a:r>
          </a:p>
          <a:p>
            <a:r>
              <a:rPr lang="en-US" altLang="ko-KR" dirty="0" smtClean="0">
                <a:solidFill>
                  <a:srgbClr val="FF0000"/>
                </a:solidFill>
              </a:rPr>
              <a:t>3</a:t>
            </a:r>
            <a:r>
              <a:rPr lang="ko-KR" altLang="en-US" dirty="0" smtClean="0">
                <a:solidFill>
                  <a:srgbClr val="FF0000"/>
                </a:solidFill>
              </a:rPr>
              <a:t>번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r>
              <a:rPr lang="en-US" altLang="ko-KR" dirty="0" err="1" smtClean="0"/>
              <a:t>mpg_new</a:t>
            </a:r>
            <a:r>
              <a:rPr lang="en-US" altLang="ko-KR" dirty="0"/>
              <a:t>%&gt;%arrange(</a:t>
            </a:r>
            <a:r>
              <a:rPr lang="en-US" altLang="ko-KR" dirty="0" err="1"/>
              <a:t>desc</a:t>
            </a:r>
            <a:r>
              <a:rPr lang="en-US" altLang="ko-KR" dirty="0"/>
              <a:t>(mean)) %&gt;% </a:t>
            </a:r>
          </a:p>
          <a:p>
            <a:r>
              <a:rPr lang="en-US" altLang="ko-KR" dirty="0"/>
              <a:t>  head(3)</a:t>
            </a:r>
          </a:p>
          <a:p>
            <a:r>
              <a:rPr lang="en-US" altLang="ko-KR" dirty="0" smtClean="0">
                <a:solidFill>
                  <a:srgbClr val="FF0000"/>
                </a:solidFill>
              </a:rPr>
              <a:t>4</a:t>
            </a:r>
            <a:r>
              <a:rPr lang="ko-KR" altLang="en-US" dirty="0" smtClean="0">
                <a:solidFill>
                  <a:srgbClr val="FF0000"/>
                </a:solidFill>
              </a:rPr>
              <a:t>번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r>
              <a:rPr lang="en-US" altLang="ko-KR" dirty="0" smtClean="0"/>
              <a:t>mpg </a:t>
            </a:r>
            <a:r>
              <a:rPr lang="en-US" altLang="ko-KR" dirty="0"/>
              <a:t>%&gt;% </a:t>
            </a:r>
          </a:p>
          <a:p>
            <a:r>
              <a:rPr lang="en-US" altLang="ko-KR" dirty="0"/>
              <a:t>  mutate(total=</a:t>
            </a:r>
            <a:r>
              <a:rPr lang="en-US" altLang="ko-KR" dirty="0" err="1"/>
              <a:t>cty+hwy</a:t>
            </a:r>
            <a:r>
              <a:rPr lang="en-US" altLang="ko-KR" dirty="0"/>
              <a:t>, mean=total/2) %&gt;% </a:t>
            </a:r>
          </a:p>
          <a:p>
            <a:r>
              <a:rPr lang="en-US" altLang="ko-KR" dirty="0"/>
              <a:t>  arrange(</a:t>
            </a:r>
            <a:r>
              <a:rPr lang="en-US" altLang="ko-KR" dirty="0" err="1"/>
              <a:t>desc</a:t>
            </a:r>
            <a:r>
              <a:rPr lang="en-US" altLang="ko-KR" dirty="0"/>
              <a:t>(mean)) %&gt;% </a:t>
            </a:r>
          </a:p>
          <a:p>
            <a:r>
              <a:rPr lang="en-US" altLang="ko-KR" dirty="0"/>
              <a:t>  head(3)</a:t>
            </a:r>
            <a:endParaRPr lang="ko-KR" alt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410" r="66066" b="3933"/>
          <a:stretch/>
        </p:blipFill>
        <p:spPr bwMode="auto">
          <a:xfrm>
            <a:off x="5543600" y="3474005"/>
            <a:ext cx="3600400" cy="22627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1775647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535" y="143635"/>
            <a:ext cx="8100900" cy="57606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5659714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503" y="2812586"/>
            <a:ext cx="8685965" cy="39017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504" y="143635"/>
            <a:ext cx="8685965" cy="26552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8715673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535" y="143635"/>
            <a:ext cx="8280920" cy="61656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5874487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5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530" y="323655"/>
            <a:ext cx="7785865" cy="46355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2508214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43635"/>
            <a:ext cx="8640959" cy="5940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8620045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6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525" y="278649"/>
            <a:ext cx="8550950" cy="63457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0232452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/>
              <a:t>mpg %&gt;% </a:t>
            </a:r>
          </a:p>
          <a:p>
            <a:r>
              <a:rPr lang="en-US" altLang="ko-KR" dirty="0"/>
              <a:t>  </a:t>
            </a:r>
            <a:r>
              <a:rPr lang="en-US" altLang="ko-KR" dirty="0" err="1"/>
              <a:t>group_by</a:t>
            </a:r>
            <a:r>
              <a:rPr lang="en-US" altLang="ko-KR" dirty="0"/>
              <a:t>(manufacturer) %&gt;% </a:t>
            </a:r>
          </a:p>
          <a:p>
            <a:r>
              <a:rPr lang="en-US" altLang="ko-KR" dirty="0"/>
              <a:t>  filter(class=="</a:t>
            </a:r>
            <a:r>
              <a:rPr lang="en-US" altLang="ko-KR" dirty="0" err="1"/>
              <a:t>suv</a:t>
            </a:r>
            <a:r>
              <a:rPr lang="en-US" altLang="ko-KR" dirty="0"/>
              <a:t>") %&gt;% </a:t>
            </a:r>
          </a:p>
          <a:p>
            <a:r>
              <a:rPr lang="en-US" altLang="ko-KR" dirty="0"/>
              <a:t>  mutate(tot=(</a:t>
            </a:r>
            <a:r>
              <a:rPr lang="en-US" altLang="ko-KR" dirty="0" err="1"/>
              <a:t>cty+hwy</a:t>
            </a:r>
            <a:r>
              <a:rPr lang="en-US" altLang="ko-KR" dirty="0"/>
              <a:t>)/2) %&gt;% </a:t>
            </a:r>
          </a:p>
          <a:p>
            <a:r>
              <a:rPr lang="en-US" altLang="ko-KR" dirty="0"/>
              <a:t>  </a:t>
            </a:r>
            <a:r>
              <a:rPr lang="en-US" altLang="ko-KR" dirty="0" err="1"/>
              <a:t>summarise</a:t>
            </a:r>
            <a:r>
              <a:rPr lang="en-US" altLang="ko-KR" dirty="0"/>
              <a:t>(</a:t>
            </a:r>
            <a:r>
              <a:rPr lang="en-US" altLang="ko-KR" dirty="0" err="1"/>
              <a:t>mean_tot</a:t>
            </a:r>
            <a:r>
              <a:rPr lang="en-US" altLang="ko-KR" dirty="0"/>
              <a:t>=mean(tot)) %&gt;% </a:t>
            </a:r>
          </a:p>
          <a:p>
            <a:r>
              <a:rPr lang="en-US" altLang="ko-KR" dirty="0"/>
              <a:t>  arrange(</a:t>
            </a:r>
            <a:r>
              <a:rPr lang="en-US" altLang="ko-KR" dirty="0" err="1"/>
              <a:t>desc</a:t>
            </a:r>
            <a:r>
              <a:rPr lang="en-US" altLang="ko-KR" dirty="0"/>
              <a:t>(</a:t>
            </a:r>
            <a:r>
              <a:rPr lang="en-US" altLang="ko-KR" dirty="0" err="1"/>
              <a:t>mean_tot</a:t>
            </a:r>
            <a:r>
              <a:rPr lang="en-US" altLang="ko-KR" dirty="0"/>
              <a:t>)) %&gt;% </a:t>
            </a:r>
          </a:p>
          <a:p>
            <a:r>
              <a:rPr lang="en-US" altLang="ko-KR" dirty="0"/>
              <a:t>  head(5)</a:t>
            </a:r>
            <a:endParaRPr lang="ko-KR" alt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" t="70703" r="74440" b="5030"/>
          <a:stretch/>
        </p:blipFill>
        <p:spPr bwMode="auto">
          <a:xfrm>
            <a:off x="5562110" y="766322"/>
            <a:ext cx="3093662" cy="23852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0422628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515" y="143634"/>
            <a:ext cx="8280920" cy="64357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3147506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383" y="278650"/>
            <a:ext cx="8115300" cy="38254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68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383" y="4222390"/>
            <a:ext cx="8115300" cy="22669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126621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550" y="323655"/>
            <a:ext cx="7425825" cy="5815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051714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 smtClean="0"/>
              <a:t>1</a:t>
            </a:r>
            <a:r>
              <a:rPr lang="ko-KR" altLang="en-US" dirty="0" smtClean="0"/>
              <a:t>번</a:t>
            </a:r>
            <a:endParaRPr lang="en-US" altLang="ko-KR" dirty="0" smtClean="0"/>
          </a:p>
          <a:p>
            <a:r>
              <a:rPr lang="en-US" altLang="ko-KR" dirty="0" smtClean="0"/>
              <a:t>mpg </a:t>
            </a:r>
            <a:r>
              <a:rPr lang="en-US" altLang="ko-KR" dirty="0"/>
              <a:t>%&gt;% </a:t>
            </a:r>
          </a:p>
          <a:p>
            <a:r>
              <a:rPr lang="en-US" altLang="ko-KR" dirty="0"/>
              <a:t>  </a:t>
            </a:r>
            <a:r>
              <a:rPr lang="en-US" altLang="ko-KR" dirty="0" err="1"/>
              <a:t>group_by</a:t>
            </a:r>
            <a:r>
              <a:rPr lang="en-US" altLang="ko-KR" dirty="0"/>
              <a:t>(class) %&gt;% </a:t>
            </a:r>
          </a:p>
          <a:p>
            <a:r>
              <a:rPr lang="en-US" altLang="ko-KR" dirty="0"/>
              <a:t>  </a:t>
            </a:r>
            <a:r>
              <a:rPr lang="en-US" altLang="ko-KR" dirty="0" err="1"/>
              <a:t>summarise</a:t>
            </a:r>
            <a:r>
              <a:rPr lang="en-US" altLang="ko-KR" dirty="0"/>
              <a:t>(</a:t>
            </a:r>
            <a:r>
              <a:rPr lang="en-US" altLang="ko-KR" dirty="0" err="1"/>
              <a:t>mean_cty</a:t>
            </a:r>
            <a:r>
              <a:rPr lang="en-US" altLang="ko-KR" dirty="0"/>
              <a:t>=mean(</a:t>
            </a:r>
            <a:r>
              <a:rPr lang="en-US" altLang="ko-KR" dirty="0" err="1"/>
              <a:t>cty</a:t>
            </a:r>
            <a:r>
              <a:rPr lang="en-US" altLang="ko-KR" dirty="0" smtClean="0"/>
              <a:t>))</a:t>
            </a:r>
          </a:p>
          <a:p>
            <a:r>
              <a:rPr lang="en-US" altLang="ko-KR" dirty="0" smtClean="0">
                <a:solidFill>
                  <a:srgbClr val="FF0000"/>
                </a:solidFill>
              </a:rPr>
              <a:t>2</a:t>
            </a:r>
            <a:r>
              <a:rPr lang="ko-KR" altLang="en-US" dirty="0" smtClean="0">
                <a:solidFill>
                  <a:srgbClr val="FF0000"/>
                </a:solidFill>
              </a:rPr>
              <a:t>번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r>
              <a:rPr lang="en-US" altLang="ko-KR" dirty="0"/>
              <a:t>mpg %&gt;% </a:t>
            </a:r>
          </a:p>
          <a:p>
            <a:r>
              <a:rPr lang="en-US" altLang="ko-KR" dirty="0"/>
              <a:t>  </a:t>
            </a:r>
            <a:r>
              <a:rPr lang="en-US" altLang="ko-KR" dirty="0" err="1"/>
              <a:t>group_by</a:t>
            </a:r>
            <a:r>
              <a:rPr lang="en-US" altLang="ko-KR" dirty="0"/>
              <a:t>(class) %&gt;% </a:t>
            </a:r>
          </a:p>
          <a:p>
            <a:r>
              <a:rPr lang="en-US" altLang="ko-KR" dirty="0"/>
              <a:t>  </a:t>
            </a:r>
            <a:r>
              <a:rPr lang="en-US" altLang="ko-KR" dirty="0" err="1"/>
              <a:t>summarise</a:t>
            </a:r>
            <a:r>
              <a:rPr lang="en-US" altLang="ko-KR" dirty="0"/>
              <a:t>(</a:t>
            </a:r>
            <a:r>
              <a:rPr lang="en-US" altLang="ko-KR" dirty="0" err="1"/>
              <a:t>mean_cty</a:t>
            </a:r>
            <a:r>
              <a:rPr lang="en-US" altLang="ko-KR" dirty="0"/>
              <a:t>=mean(</a:t>
            </a:r>
            <a:r>
              <a:rPr lang="en-US" altLang="ko-KR" dirty="0" err="1"/>
              <a:t>cty</a:t>
            </a:r>
            <a:r>
              <a:rPr lang="en-US" altLang="ko-KR" dirty="0"/>
              <a:t>))%&gt;% </a:t>
            </a:r>
          </a:p>
          <a:p>
            <a:r>
              <a:rPr lang="en-US" altLang="ko-KR" dirty="0"/>
              <a:t>  arrange(</a:t>
            </a:r>
            <a:r>
              <a:rPr lang="en-US" altLang="ko-KR" dirty="0" err="1"/>
              <a:t>desc</a:t>
            </a:r>
            <a:r>
              <a:rPr lang="en-US" altLang="ko-KR" dirty="0"/>
              <a:t>(</a:t>
            </a:r>
            <a:r>
              <a:rPr lang="en-US" altLang="ko-KR" dirty="0" err="1"/>
              <a:t>mean_cty</a:t>
            </a:r>
            <a:r>
              <a:rPr lang="en-US" altLang="ko-KR" dirty="0"/>
              <a:t>)) </a:t>
            </a:r>
            <a:endParaRPr lang="ko-KR" alt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085" t="79469" r="77065" b="5945"/>
          <a:stretch/>
        </p:blipFill>
        <p:spPr bwMode="auto">
          <a:xfrm>
            <a:off x="5067055" y="863715"/>
            <a:ext cx="3105345" cy="13926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963" t="78631" r="75589" b="6448"/>
          <a:stretch/>
        </p:blipFill>
        <p:spPr bwMode="auto">
          <a:xfrm>
            <a:off x="4919717" y="3023954"/>
            <a:ext cx="3433020" cy="13951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6070507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3</a:t>
            </a:r>
            <a:r>
              <a:rPr lang="ko-KR" altLang="en-US" dirty="0" smtClean="0">
                <a:solidFill>
                  <a:srgbClr val="FF0000"/>
                </a:solidFill>
              </a:rPr>
              <a:t>번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r>
              <a:rPr lang="en-US" altLang="ko-KR" dirty="0"/>
              <a:t>mpg %&gt;% </a:t>
            </a:r>
          </a:p>
          <a:p>
            <a:r>
              <a:rPr lang="en-US" altLang="ko-KR" dirty="0"/>
              <a:t>  </a:t>
            </a:r>
            <a:r>
              <a:rPr lang="en-US" altLang="ko-KR" dirty="0" err="1"/>
              <a:t>group_by</a:t>
            </a:r>
            <a:r>
              <a:rPr lang="en-US" altLang="ko-KR" dirty="0"/>
              <a:t>(manufacturer) %&gt;% </a:t>
            </a:r>
          </a:p>
          <a:p>
            <a:r>
              <a:rPr lang="en-US" altLang="ko-KR" dirty="0"/>
              <a:t>  </a:t>
            </a:r>
            <a:r>
              <a:rPr lang="en-US" altLang="ko-KR" dirty="0" err="1"/>
              <a:t>summarise</a:t>
            </a:r>
            <a:r>
              <a:rPr lang="en-US" altLang="ko-KR" dirty="0"/>
              <a:t>(</a:t>
            </a:r>
            <a:r>
              <a:rPr lang="en-US" altLang="ko-KR" dirty="0" err="1"/>
              <a:t>mean_hwy</a:t>
            </a:r>
            <a:r>
              <a:rPr lang="en-US" altLang="ko-KR" dirty="0"/>
              <a:t>=mean(</a:t>
            </a:r>
            <a:r>
              <a:rPr lang="en-US" altLang="ko-KR" dirty="0" err="1"/>
              <a:t>hwy</a:t>
            </a:r>
            <a:r>
              <a:rPr lang="en-US" altLang="ko-KR" dirty="0"/>
              <a:t>))%&gt;% </a:t>
            </a:r>
          </a:p>
          <a:p>
            <a:r>
              <a:rPr lang="en-US" altLang="ko-KR" dirty="0"/>
              <a:t>  arrange(</a:t>
            </a:r>
            <a:r>
              <a:rPr lang="en-US" altLang="ko-KR" dirty="0" err="1"/>
              <a:t>desc</a:t>
            </a:r>
            <a:r>
              <a:rPr lang="en-US" altLang="ko-KR" dirty="0"/>
              <a:t>(</a:t>
            </a:r>
            <a:r>
              <a:rPr lang="en-US" altLang="ko-KR" dirty="0" err="1"/>
              <a:t>mean_hwy</a:t>
            </a:r>
            <a:r>
              <a:rPr lang="en-US" altLang="ko-KR" dirty="0"/>
              <a:t>)) %&gt;% </a:t>
            </a:r>
          </a:p>
          <a:p>
            <a:r>
              <a:rPr lang="en-US" altLang="ko-KR" dirty="0"/>
              <a:t>  head(3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>
                <a:solidFill>
                  <a:srgbClr val="FF0000"/>
                </a:solidFill>
              </a:rPr>
              <a:t>4</a:t>
            </a:r>
            <a:r>
              <a:rPr lang="ko-KR" altLang="en-US" dirty="0" smtClean="0">
                <a:solidFill>
                  <a:srgbClr val="FF0000"/>
                </a:solidFill>
              </a:rPr>
              <a:t>번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r>
              <a:rPr lang="en-US" altLang="ko-KR" dirty="0"/>
              <a:t>mpg %&gt;% </a:t>
            </a:r>
          </a:p>
          <a:p>
            <a:r>
              <a:rPr lang="en-US" altLang="ko-KR" dirty="0"/>
              <a:t>  </a:t>
            </a:r>
            <a:r>
              <a:rPr lang="en-US" altLang="ko-KR" dirty="0" err="1"/>
              <a:t>group_by</a:t>
            </a:r>
            <a:r>
              <a:rPr lang="en-US" altLang="ko-KR" dirty="0"/>
              <a:t>(manufacturer) %&gt;% </a:t>
            </a:r>
          </a:p>
          <a:p>
            <a:r>
              <a:rPr lang="en-US" altLang="ko-KR" dirty="0"/>
              <a:t>  filter(class=="compact") %&gt;% </a:t>
            </a:r>
          </a:p>
          <a:p>
            <a:r>
              <a:rPr lang="en-US" altLang="ko-KR" dirty="0"/>
              <a:t>  </a:t>
            </a:r>
            <a:r>
              <a:rPr lang="en-US" altLang="ko-KR" dirty="0" err="1"/>
              <a:t>summarise</a:t>
            </a:r>
            <a:r>
              <a:rPr lang="en-US" altLang="ko-KR" dirty="0"/>
              <a:t>(n=n())%&gt;% </a:t>
            </a:r>
          </a:p>
          <a:p>
            <a:r>
              <a:rPr lang="en-US" altLang="ko-KR" dirty="0"/>
              <a:t>  arrange(</a:t>
            </a:r>
            <a:r>
              <a:rPr lang="en-US" altLang="ko-KR" dirty="0" err="1"/>
              <a:t>desc</a:t>
            </a:r>
            <a:r>
              <a:rPr lang="en-US" altLang="ko-KR" dirty="0"/>
              <a:t>(n))</a:t>
            </a:r>
          </a:p>
          <a:p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426" t="63541" r="77466" b="3598"/>
          <a:stretch/>
        </p:blipFill>
        <p:spPr bwMode="auto">
          <a:xfrm>
            <a:off x="5832140" y="2348880"/>
            <a:ext cx="1819746" cy="17744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2016605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7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540" y="458670"/>
            <a:ext cx="7830871" cy="540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3747337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7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525" y="634174"/>
            <a:ext cx="5662074" cy="50000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373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629" y="908720"/>
            <a:ext cx="2573841" cy="32956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515751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7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535" y="458670"/>
            <a:ext cx="8080922" cy="52205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3484363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7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008" y="368660"/>
            <a:ext cx="8147983" cy="50225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9332487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8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530" y="548680"/>
            <a:ext cx="7714180" cy="59659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1684476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/>
              <a:t>test1&lt;-</a:t>
            </a:r>
            <a:r>
              <a:rPr lang="en-US" altLang="ko-KR" dirty="0" err="1"/>
              <a:t>data.frame</a:t>
            </a:r>
            <a:r>
              <a:rPr lang="en-US" altLang="ko-KR" dirty="0"/>
              <a:t>(id=c(1,2,3,4,5),midterm=c(60,80,70,90,85))</a:t>
            </a:r>
          </a:p>
          <a:p>
            <a:r>
              <a:rPr lang="en-US" altLang="ko-KR" dirty="0"/>
              <a:t>test2&lt;-</a:t>
            </a:r>
            <a:r>
              <a:rPr lang="en-US" altLang="ko-KR" dirty="0" err="1"/>
              <a:t>data.frame</a:t>
            </a:r>
            <a:r>
              <a:rPr lang="en-US" altLang="ko-KR" dirty="0"/>
              <a:t>(id=c(1,2,3,4,5),final=c(70,83,65,95,80))</a:t>
            </a:r>
          </a:p>
          <a:p>
            <a:r>
              <a:rPr lang="en-US" altLang="ko-KR" dirty="0"/>
              <a:t>total&lt;-</a:t>
            </a:r>
            <a:r>
              <a:rPr lang="en-US" altLang="ko-KR" dirty="0" err="1"/>
              <a:t>left_join</a:t>
            </a:r>
            <a:r>
              <a:rPr lang="en-US" altLang="ko-KR" dirty="0"/>
              <a:t>(test1,test2,by="id")</a:t>
            </a:r>
          </a:p>
          <a:p>
            <a:r>
              <a:rPr lang="en-US" altLang="ko-KR" dirty="0"/>
              <a:t>total</a:t>
            </a:r>
          </a:p>
          <a:p>
            <a:r>
              <a:rPr lang="en-US" altLang="ko-KR" dirty="0"/>
              <a:t>name&lt;-</a:t>
            </a:r>
            <a:r>
              <a:rPr lang="en-US" altLang="ko-KR" dirty="0" err="1"/>
              <a:t>data.frame</a:t>
            </a:r>
            <a:r>
              <a:rPr lang="en-US" altLang="ko-KR" dirty="0"/>
              <a:t>(class=c(1,2,3,4,5), teacher=c("</a:t>
            </a:r>
            <a:r>
              <a:rPr lang="en-US" altLang="ko-KR" dirty="0" err="1"/>
              <a:t>kim</a:t>
            </a:r>
            <a:r>
              <a:rPr lang="en-US" altLang="ko-KR" dirty="0"/>
              <a:t>","lee","park","</a:t>
            </a:r>
            <a:r>
              <a:rPr lang="en-US" altLang="ko-KR" dirty="0" err="1"/>
              <a:t>choi</a:t>
            </a:r>
            <a:r>
              <a:rPr lang="en-US" altLang="ko-KR" dirty="0"/>
              <a:t>","</a:t>
            </a:r>
            <a:r>
              <a:rPr lang="en-US" altLang="ko-KR" dirty="0" err="1"/>
              <a:t>jung</a:t>
            </a:r>
            <a:r>
              <a:rPr lang="en-US" altLang="ko-KR" dirty="0"/>
              <a:t>"))</a:t>
            </a:r>
          </a:p>
          <a:p>
            <a:r>
              <a:rPr lang="en-US" altLang="ko-KR" dirty="0"/>
              <a:t>name</a:t>
            </a:r>
          </a:p>
          <a:p>
            <a:r>
              <a:rPr lang="en-US" altLang="ko-KR" dirty="0" err="1"/>
              <a:t>exam_new</a:t>
            </a:r>
            <a:r>
              <a:rPr lang="en-US" altLang="ko-KR" dirty="0"/>
              <a:t>&lt;-</a:t>
            </a:r>
            <a:r>
              <a:rPr lang="en-US" altLang="ko-KR" dirty="0" err="1"/>
              <a:t>left_join</a:t>
            </a:r>
            <a:r>
              <a:rPr lang="en-US" altLang="ko-KR" dirty="0"/>
              <a:t>(</a:t>
            </a:r>
            <a:r>
              <a:rPr lang="en-US" altLang="ko-KR" dirty="0" err="1"/>
              <a:t>exam,name,by</a:t>
            </a:r>
            <a:r>
              <a:rPr lang="en-US" altLang="ko-KR" dirty="0"/>
              <a:t>="class")</a:t>
            </a:r>
          </a:p>
          <a:p>
            <a:r>
              <a:rPr lang="en-US" altLang="ko-KR" dirty="0" err="1"/>
              <a:t>exam_new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2853249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509" y="98630"/>
            <a:ext cx="6345705" cy="47705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78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7214" y="98630"/>
            <a:ext cx="2729590" cy="33623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2854292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8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515" y="458670"/>
            <a:ext cx="8595955" cy="55356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743646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540" y="233645"/>
            <a:ext cx="7335815" cy="24302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58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540" y="2978950"/>
            <a:ext cx="6028116" cy="30603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4827955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8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511" y="8619"/>
            <a:ext cx="9118731" cy="54786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98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9256" y="5274205"/>
            <a:ext cx="7048500" cy="288032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6686022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1</a:t>
            </a:r>
            <a:r>
              <a:rPr lang="ko-KR" altLang="en-US" dirty="0" smtClean="0">
                <a:solidFill>
                  <a:srgbClr val="FF0000"/>
                </a:solidFill>
              </a:rPr>
              <a:t>번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r>
              <a:rPr lang="en-US" altLang="ko-KR" dirty="0" smtClean="0"/>
              <a:t>fuel</a:t>
            </a:r>
            <a:r>
              <a:rPr lang="en-US" altLang="ko-KR" dirty="0"/>
              <a:t>&lt;-</a:t>
            </a:r>
            <a:r>
              <a:rPr lang="en-US" altLang="ko-KR" dirty="0" err="1"/>
              <a:t>data.frame</a:t>
            </a:r>
            <a:r>
              <a:rPr lang="en-US" altLang="ko-KR" dirty="0"/>
              <a:t>(</a:t>
            </a:r>
            <a:r>
              <a:rPr lang="en-US" altLang="ko-KR" dirty="0" err="1"/>
              <a:t>fl</a:t>
            </a:r>
            <a:r>
              <a:rPr lang="en-US" altLang="ko-KR" dirty="0"/>
              <a:t>=c("</a:t>
            </a:r>
            <a:r>
              <a:rPr lang="en-US" altLang="ko-KR" dirty="0" err="1"/>
              <a:t>c","d","e","p","r</a:t>
            </a:r>
            <a:r>
              <a:rPr lang="en-US" altLang="ko-KR" dirty="0"/>
              <a:t>"),</a:t>
            </a:r>
            <a:r>
              <a:rPr lang="en-US" altLang="ko-KR" dirty="0" err="1"/>
              <a:t>price_fl</a:t>
            </a:r>
            <a:r>
              <a:rPr lang="en-US" altLang="ko-KR" dirty="0"/>
              <a:t>=c(2.35,2.38,2.11,2.76,2.22),</a:t>
            </a:r>
            <a:r>
              <a:rPr lang="en-US" altLang="ko-KR" dirty="0" err="1"/>
              <a:t>stringsAsFactors</a:t>
            </a:r>
            <a:r>
              <a:rPr lang="en-US" altLang="ko-KR" dirty="0"/>
              <a:t> = F)</a:t>
            </a:r>
          </a:p>
          <a:p>
            <a:r>
              <a:rPr lang="en-US" altLang="ko-KR" dirty="0"/>
              <a:t>fuel</a:t>
            </a:r>
          </a:p>
          <a:p>
            <a:r>
              <a:rPr lang="en-US" altLang="ko-KR" dirty="0"/>
              <a:t>mpg&lt;-</a:t>
            </a:r>
            <a:r>
              <a:rPr lang="en-US" altLang="ko-KR" dirty="0" err="1"/>
              <a:t>left_join</a:t>
            </a:r>
            <a:r>
              <a:rPr lang="en-US" altLang="ko-KR" dirty="0"/>
              <a:t>(</a:t>
            </a:r>
            <a:r>
              <a:rPr lang="en-US" altLang="ko-KR" dirty="0" err="1"/>
              <a:t>mpg,fuel,by</a:t>
            </a:r>
            <a:r>
              <a:rPr lang="en-US" altLang="ko-KR" dirty="0"/>
              <a:t>="</a:t>
            </a:r>
            <a:r>
              <a:rPr lang="en-US" altLang="ko-KR" dirty="0" err="1"/>
              <a:t>fl</a:t>
            </a:r>
            <a:r>
              <a:rPr lang="en-US" altLang="ko-KR" dirty="0"/>
              <a:t>")</a:t>
            </a:r>
          </a:p>
          <a:p>
            <a:r>
              <a:rPr lang="en-US" altLang="ko-KR" dirty="0" smtClean="0"/>
              <a:t>mpg</a:t>
            </a:r>
          </a:p>
          <a:p>
            <a:r>
              <a:rPr lang="en-US" altLang="ko-KR" dirty="0" smtClean="0">
                <a:solidFill>
                  <a:srgbClr val="FF0000"/>
                </a:solidFill>
              </a:rPr>
              <a:t>2</a:t>
            </a:r>
            <a:r>
              <a:rPr lang="ko-KR" altLang="en-US" dirty="0" smtClean="0">
                <a:solidFill>
                  <a:srgbClr val="FF0000"/>
                </a:solidFill>
              </a:rPr>
              <a:t>번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r>
              <a:rPr lang="en-US" altLang="ko-KR" dirty="0"/>
              <a:t>mpg%&gt;%</a:t>
            </a:r>
          </a:p>
          <a:p>
            <a:r>
              <a:rPr lang="en-US" altLang="ko-KR" dirty="0"/>
              <a:t>  select(</a:t>
            </a:r>
            <a:r>
              <a:rPr lang="en-US" altLang="ko-KR" dirty="0" err="1"/>
              <a:t>model,fl,price_fl</a:t>
            </a:r>
            <a:r>
              <a:rPr lang="en-US" altLang="ko-KR" dirty="0"/>
              <a:t>) %&gt;%</a:t>
            </a:r>
          </a:p>
          <a:p>
            <a:r>
              <a:rPr lang="en-US" altLang="ko-KR" dirty="0"/>
              <a:t>  head(5)</a:t>
            </a:r>
            <a:endParaRPr lang="ko-KR" alt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854" r="72907" b="3933"/>
          <a:stretch/>
        </p:blipFill>
        <p:spPr bwMode="auto">
          <a:xfrm>
            <a:off x="5292080" y="2303875"/>
            <a:ext cx="1828800" cy="1955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83" t="50968" r="47155" b="31764"/>
          <a:stretch/>
        </p:blipFill>
        <p:spPr bwMode="auto">
          <a:xfrm>
            <a:off x="5112060" y="4509120"/>
            <a:ext cx="2790310" cy="17632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8279210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8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535" y="413665"/>
            <a:ext cx="7695856" cy="53249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1053956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539" y="548680"/>
            <a:ext cx="8145905" cy="50405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624169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9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550" y="413664"/>
            <a:ext cx="7200800" cy="53555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6673940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9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545" y="548680"/>
            <a:ext cx="8090530" cy="5445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3877022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1</a:t>
            </a:r>
            <a:r>
              <a:rPr lang="ko-KR" altLang="en-US" dirty="0" smtClean="0">
                <a:solidFill>
                  <a:srgbClr val="FF0000"/>
                </a:solidFill>
              </a:rPr>
              <a:t>번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r>
              <a:rPr lang="en-US" altLang="ko-KR" dirty="0" err="1"/>
              <a:t>midwest</a:t>
            </a:r>
            <a:r>
              <a:rPr lang="en-US" altLang="ko-KR" dirty="0"/>
              <a:t>&lt;-</a:t>
            </a:r>
            <a:r>
              <a:rPr lang="en-US" altLang="ko-KR" dirty="0" err="1"/>
              <a:t>as.data.frame</a:t>
            </a:r>
            <a:r>
              <a:rPr lang="en-US" altLang="ko-KR" dirty="0"/>
              <a:t>(ggplot2::</a:t>
            </a:r>
            <a:r>
              <a:rPr lang="en-US" altLang="ko-KR" dirty="0" err="1"/>
              <a:t>midwest</a:t>
            </a:r>
            <a:r>
              <a:rPr lang="en-US" altLang="ko-KR" dirty="0"/>
              <a:t>)</a:t>
            </a:r>
          </a:p>
          <a:p>
            <a:r>
              <a:rPr lang="en-US" altLang="ko-KR" dirty="0" err="1"/>
              <a:t>midwest</a:t>
            </a:r>
            <a:endParaRPr lang="en-US" altLang="ko-KR" dirty="0"/>
          </a:p>
          <a:p>
            <a:r>
              <a:rPr lang="en-US" altLang="ko-KR" dirty="0" err="1"/>
              <a:t>midwest</a:t>
            </a:r>
            <a:r>
              <a:rPr lang="en-US" altLang="ko-KR" dirty="0"/>
              <a:t> %&gt;% </a:t>
            </a:r>
          </a:p>
          <a:p>
            <a:r>
              <a:rPr lang="en-US" altLang="ko-KR" dirty="0"/>
              <a:t>  mutate(</a:t>
            </a:r>
            <a:r>
              <a:rPr lang="en-US" altLang="ko-KR" dirty="0" err="1"/>
              <a:t>poppercent</a:t>
            </a:r>
            <a:r>
              <a:rPr lang="en-US" altLang="ko-KR" dirty="0"/>
              <a:t>=(</a:t>
            </a:r>
            <a:r>
              <a:rPr lang="en-US" altLang="ko-KR" dirty="0" err="1"/>
              <a:t>poptotal-popadults</a:t>
            </a:r>
            <a:r>
              <a:rPr lang="en-US" altLang="ko-KR" dirty="0"/>
              <a:t>)/</a:t>
            </a:r>
            <a:r>
              <a:rPr lang="en-US" altLang="ko-KR" dirty="0" err="1"/>
              <a:t>poptotal</a:t>
            </a:r>
            <a:r>
              <a:rPr lang="en-US" altLang="ko-KR" dirty="0"/>
              <a:t>*100) </a:t>
            </a:r>
            <a:endParaRPr lang="en-US" altLang="ko-KR" dirty="0" smtClean="0"/>
          </a:p>
          <a:p>
            <a:r>
              <a:rPr lang="en-US" altLang="ko-KR" dirty="0" smtClean="0">
                <a:solidFill>
                  <a:srgbClr val="FF0000"/>
                </a:solidFill>
              </a:rPr>
              <a:t>2</a:t>
            </a:r>
            <a:r>
              <a:rPr lang="ko-KR" altLang="en-US" dirty="0" smtClean="0">
                <a:solidFill>
                  <a:srgbClr val="FF0000"/>
                </a:solidFill>
              </a:rPr>
              <a:t>번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r>
              <a:rPr lang="en-US" altLang="ko-KR" dirty="0"/>
              <a:t> </a:t>
            </a:r>
            <a:r>
              <a:rPr lang="en-US" altLang="ko-KR" dirty="0" err="1"/>
              <a:t>midwest</a:t>
            </a:r>
            <a:r>
              <a:rPr lang="en-US" altLang="ko-KR" dirty="0"/>
              <a:t> %&gt;% </a:t>
            </a:r>
          </a:p>
          <a:p>
            <a:r>
              <a:rPr lang="en-US" altLang="ko-KR" dirty="0"/>
              <a:t>  mutate(</a:t>
            </a:r>
            <a:r>
              <a:rPr lang="en-US" altLang="ko-KR" dirty="0" err="1"/>
              <a:t>poppercent</a:t>
            </a:r>
            <a:r>
              <a:rPr lang="en-US" altLang="ko-KR" dirty="0"/>
              <a:t>=(</a:t>
            </a:r>
            <a:r>
              <a:rPr lang="en-US" altLang="ko-KR" dirty="0" err="1"/>
              <a:t>poptotal-popadults</a:t>
            </a:r>
            <a:r>
              <a:rPr lang="en-US" altLang="ko-KR" dirty="0"/>
              <a:t>)/</a:t>
            </a:r>
            <a:r>
              <a:rPr lang="en-US" altLang="ko-KR" dirty="0" err="1"/>
              <a:t>poptotal</a:t>
            </a:r>
            <a:r>
              <a:rPr lang="en-US" altLang="ko-KR" dirty="0"/>
              <a:t>*100) %&gt;% </a:t>
            </a:r>
          </a:p>
          <a:p>
            <a:r>
              <a:rPr lang="en-US" altLang="ko-KR" dirty="0"/>
              <a:t>  arrange(</a:t>
            </a:r>
            <a:r>
              <a:rPr lang="en-US" altLang="ko-KR" dirty="0" err="1"/>
              <a:t>desc</a:t>
            </a:r>
            <a:r>
              <a:rPr lang="en-US" altLang="ko-KR" dirty="0"/>
              <a:t>(</a:t>
            </a:r>
            <a:r>
              <a:rPr lang="en-US" altLang="ko-KR" dirty="0" err="1"/>
              <a:t>poppercent</a:t>
            </a:r>
            <a:r>
              <a:rPr lang="en-US" altLang="ko-KR" dirty="0"/>
              <a:t>)) %&gt;% </a:t>
            </a:r>
          </a:p>
          <a:p>
            <a:r>
              <a:rPr lang="en-US" altLang="ko-KR" dirty="0"/>
              <a:t>  select(</a:t>
            </a:r>
            <a:r>
              <a:rPr lang="en-US" altLang="ko-KR" dirty="0" err="1"/>
              <a:t>county,poppercent</a:t>
            </a:r>
            <a:r>
              <a:rPr lang="en-US" altLang="ko-KR" dirty="0"/>
              <a:t>) %&gt;% </a:t>
            </a:r>
          </a:p>
          <a:p>
            <a:r>
              <a:rPr lang="en-US" altLang="ko-KR" dirty="0"/>
              <a:t>  head(5)</a:t>
            </a:r>
            <a:endParaRPr lang="ko-KR" altLang="en-US" dirty="0"/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36" t="39567" r="55604" b="17346"/>
          <a:stretch/>
        </p:blipFill>
        <p:spPr bwMode="auto">
          <a:xfrm>
            <a:off x="7947375" y="143635"/>
            <a:ext cx="1004570" cy="3442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944" t="71255" r="30926" b="13824"/>
          <a:stretch/>
        </p:blipFill>
        <p:spPr bwMode="auto">
          <a:xfrm>
            <a:off x="5697125" y="4734145"/>
            <a:ext cx="3085139" cy="1664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3139920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3</a:t>
            </a:r>
            <a:r>
              <a:rPr lang="ko-KR" altLang="en-US" dirty="0" smtClean="0">
                <a:solidFill>
                  <a:srgbClr val="FF0000"/>
                </a:solidFill>
              </a:rPr>
              <a:t>번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r>
              <a:rPr lang="en-US" altLang="ko-KR" dirty="0" err="1" smtClean="0"/>
              <a:t>midwest</a:t>
            </a:r>
            <a:endParaRPr lang="en-US" altLang="ko-KR" dirty="0"/>
          </a:p>
          <a:p>
            <a:r>
              <a:rPr lang="en-US" altLang="ko-KR" dirty="0" err="1"/>
              <a:t>midwest</a:t>
            </a:r>
            <a:r>
              <a:rPr lang="en-US" altLang="ko-KR" dirty="0"/>
              <a:t>&lt;-</a:t>
            </a:r>
            <a:r>
              <a:rPr lang="en-US" altLang="ko-KR" dirty="0" err="1"/>
              <a:t>midwest</a:t>
            </a:r>
            <a:r>
              <a:rPr lang="en-US" altLang="ko-KR" dirty="0"/>
              <a:t> %&gt;% </a:t>
            </a:r>
          </a:p>
          <a:p>
            <a:r>
              <a:rPr lang="en-US" altLang="ko-KR" dirty="0"/>
              <a:t>  mutate(</a:t>
            </a:r>
            <a:r>
              <a:rPr lang="en-US" altLang="ko-KR" dirty="0" err="1"/>
              <a:t>poppercent</a:t>
            </a:r>
            <a:r>
              <a:rPr lang="en-US" altLang="ko-KR" dirty="0"/>
              <a:t>=(</a:t>
            </a:r>
            <a:r>
              <a:rPr lang="en-US" altLang="ko-KR" dirty="0" err="1"/>
              <a:t>poptotal-popadults</a:t>
            </a:r>
            <a:r>
              <a:rPr lang="en-US" altLang="ko-KR" dirty="0"/>
              <a:t>)/</a:t>
            </a:r>
            <a:r>
              <a:rPr lang="en-US" altLang="ko-KR" dirty="0" err="1"/>
              <a:t>poptotal</a:t>
            </a:r>
            <a:r>
              <a:rPr lang="en-US" altLang="ko-KR" dirty="0"/>
              <a:t>*100) %&gt;% </a:t>
            </a:r>
          </a:p>
          <a:p>
            <a:r>
              <a:rPr lang="en-US" altLang="ko-KR" dirty="0"/>
              <a:t>  mutate(grade=</a:t>
            </a:r>
            <a:r>
              <a:rPr lang="en-US" altLang="ko-KR" dirty="0" err="1"/>
              <a:t>ifelse</a:t>
            </a:r>
            <a:r>
              <a:rPr lang="en-US" altLang="ko-KR" dirty="0"/>
              <a:t>(</a:t>
            </a:r>
            <a:r>
              <a:rPr lang="en-US" altLang="ko-KR" dirty="0" err="1"/>
              <a:t>poppercent</a:t>
            </a:r>
            <a:r>
              <a:rPr lang="en-US" altLang="ko-KR" dirty="0"/>
              <a:t>&gt;=40,"large",</a:t>
            </a:r>
          </a:p>
          <a:p>
            <a:r>
              <a:rPr lang="en-US" altLang="ko-KR" dirty="0"/>
              <a:t>                      </a:t>
            </a:r>
            <a:r>
              <a:rPr lang="en-US" altLang="ko-KR" dirty="0" err="1"/>
              <a:t>ifelse</a:t>
            </a:r>
            <a:r>
              <a:rPr lang="en-US" altLang="ko-KR" dirty="0"/>
              <a:t>(</a:t>
            </a:r>
            <a:r>
              <a:rPr lang="en-US" altLang="ko-KR" dirty="0" err="1"/>
              <a:t>poppercent</a:t>
            </a:r>
            <a:r>
              <a:rPr lang="en-US" altLang="ko-KR" dirty="0"/>
              <a:t>&gt;=30,"middle","small")))</a:t>
            </a:r>
          </a:p>
          <a:p>
            <a:r>
              <a:rPr lang="en-US" altLang="ko-KR" dirty="0"/>
              <a:t>table(</a:t>
            </a:r>
            <a:r>
              <a:rPr lang="en-US" altLang="ko-KR" dirty="0" err="1"/>
              <a:t>midwest$grade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>
                <a:solidFill>
                  <a:srgbClr val="FF0000"/>
                </a:solidFill>
              </a:rPr>
              <a:t>4</a:t>
            </a:r>
            <a:r>
              <a:rPr lang="ko-KR" altLang="en-US" dirty="0" smtClean="0">
                <a:solidFill>
                  <a:srgbClr val="FF0000"/>
                </a:solidFill>
              </a:rPr>
              <a:t>번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r>
              <a:rPr lang="en-US" altLang="ko-KR" dirty="0" err="1"/>
              <a:t>midwest</a:t>
            </a:r>
            <a:r>
              <a:rPr lang="en-US" altLang="ko-KR" dirty="0"/>
              <a:t> %&gt;% </a:t>
            </a:r>
          </a:p>
          <a:p>
            <a:r>
              <a:rPr lang="en-US" altLang="ko-KR" dirty="0"/>
              <a:t>  mutate(</a:t>
            </a:r>
            <a:r>
              <a:rPr lang="en-US" altLang="ko-KR" dirty="0" err="1"/>
              <a:t>asianratio</a:t>
            </a:r>
            <a:r>
              <a:rPr lang="en-US" altLang="ko-KR" dirty="0"/>
              <a:t>=(</a:t>
            </a:r>
            <a:r>
              <a:rPr lang="en-US" altLang="ko-KR" dirty="0" err="1"/>
              <a:t>popasian</a:t>
            </a:r>
            <a:r>
              <a:rPr lang="en-US" altLang="ko-KR" dirty="0"/>
              <a:t>/</a:t>
            </a:r>
            <a:r>
              <a:rPr lang="en-US" altLang="ko-KR" dirty="0" err="1"/>
              <a:t>poptotal</a:t>
            </a:r>
            <a:r>
              <a:rPr lang="en-US" altLang="ko-KR" dirty="0"/>
              <a:t>)*100) %&gt;%</a:t>
            </a:r>
          </a:p>
          <a:p>
            <a:r>
              <a:rPr lang="en-US" altLang="ko-KR" dirty="0"/>
              <a:t>  arrange(</a:t>
            </a:r>
            <a:r>
              <a:rPr lang="en-US" altLang="ko-KR" dirty="0" err="1"/>
              <a:t>asianratio</a:t>
            </a:r>
            <a:r>
              <a:rPr lang="en-US" altLang="ko-KR" dirty="0"/>
              <a:t>) %&gt;% </a:t>
            </a:r>
          </a:p>
          <a:p>
            <a:r>
              <a:rPr lang="en-US" altLang="ko-KR" dirty="0"/>
              <a:t>  select(</a:t>
            </a:r>
            <a:r>
              <a:rPr lang="en-US" altLang="ko-KR" dirty="0" err="1"/>
              <a:t>state,county,asianratio</a:t>
            </a:r>
            <a:r>
              <a:rPr lang="en-US" altLang="ko-KR" dirty="0"/>
              <a:t>) %&gt;% </a:t>
            </a:r>
          </a:p>
          <a:p>
            <a:r>
              <a:rPr lang="en-US" altLang="ko-KR" dirty="0"/>
              <a:t>  head(10)</a:t>
            </a:r>
            <a:endParaRPr lang="ko-KR" altLang="en-US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14" t="65386" r="36827" b="26734"/>
          <a:stretch/>
        </p:blipFill>
        <p:spPr bwMode="auto">
          <a:xfrm>
            <a:off x="4166955" y="953725"/>
            <a:ext cx="2520280" cy="10211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68" t="46776" r="43265" b="30926"/>
          <a:stretch/>
        </p:blipFill>
        <p:spPr bwMode="auto">
          <a:xfrm>
            <a:off x="5886368" y="4464115"/>
            <a:ext cx="3220564" cy="2025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739657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554" y="458670"/>
            <a:ext cx="7695856" cy="5625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539238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545" y="278649"/>
            <a:ext cx="8010890" cy="62556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15028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494" y="323655"/>
            <a:ext cx="7711906" cy="37925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89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494" y="4122592"/>
            <a:ext cx="6739911" cy="2324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7520597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0pGGgPnhBmF6y66eBGwg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BLBiWEQYdFTOe9rzf4UGm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aA7ftul0JWsMpeaCqdWEG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mrJcpDEHKI9Cmj7M6klC5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XEE9qJ3A1uChqGXbC2ta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6AXERznfiRjRIu5yfcUEaH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dN8Ho1F7ROPKA1bGalCcV"/>
</p:tagLst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2141</TotalTime>
  <Words>594</Words>
  <Application>Microsoft Office PowerPoint</Application>
  <PresentationFormat>화면 슬라이드 쇼(4:3)</PresentationFormat>
  <Paragraphs>135</Paragraphs>
  <Slides>67</Slides>
  <Notes>1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67</vt:i4>
      </vt:variant>
    </vt:vector>
  </HeadingPairs>
  <TitlesOfParts>
    <vt:vector size="68" baseType="lpstr">
      <vt:lpstr>Office 테마</vt:lpstr>
      <vt:lpstr>자유자재로 데이터 가공하기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1장. 유닉스 개요 및 기본 사용법</dc:title>
  <dc:creator>한빛아카데미(주)</dc:creator>
  <cp:lastModifiedBy>student</cp:lastModifiedBy>
  <cp:revision>227</cp:revision>
  <dcterms:created xsi:type="dcterms:W3CDTF">2012-07-23T02:34:37Z</dcterms:created>
  <dcterms:modified xsi:type="dcterms:W3CDTF">2018-02-19T06:53:59Z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Google.Documents.Tracking">
    <vt:lpwstr>true</vt:lpwstr>
  </property>
  <property fmtid="{D5CDD505-2E9C-101B-9397-08002B2CF9AE}" pid="3" name="Google.Documents.DocumentId">
    <vt:lpwstr>1NCUCeAsLTdgs0g0NVq39g0UxrcrxPknXzBwH4Bd9mpo</vt:lpwstr>
  </property>
  <property fmtid="{D5CDD505-2E9C-101B-9397-08002B2CF9AE}" pid="4" name="Google.Documents.RevisionId">
    <vt:lpwstr>16204708356322461875</vt:lpwstr>
  </property>
  <property fmtid="{D5CDD505-2E9C-101B-9397-08002B2CF9AE}" pid="5" name="Google.Documents.PreviousRevisionId">
    <vt:lpwstr>06215226093729447614</vt:lpwstr>
  </property>
  <property fmtid="{D5CDD505-2E9C-101B-9397-08002B2CF9AE}" pid="6" name="Google.Documents.PluginVersion">
    <vt:lpwstr>2.0.2662.553</vt:lpwstr>
  </property>
  <property fmtid="{D5CDD505-2E9C-101B-9397-08002B2CF9AE}" pid="7" name="Google.Documents.MergeIncapabilityFlags">
    <vt:i4>0</vt:i4>
  </property>
</Properties>
</file>